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5" r:id="rId10"/>
    <p:sldId id="266" r:id="rId11"/>
    <p:sldId id="267" r:id="rId1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1214"/>
    <a:srgbClr val="311214"/>
    <a:srgbClr val="401214"/>
    <a:srgbClr val="501214"/>
    <a:srgbClr val="1F1214"/>
    <a:srgbClr val="B49800"/>
    <a:srgbClr val="B49859"/>
    <a:srgbClr val="998019"/>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pPr/>
              <a:t>8/25/2018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pPr/>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49186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2</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253895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pPr/>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a:t>Click to edit Master title style</a:t>
            </a:r>
            <a:endParaRPr lang="en-US" dirty="0"/>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a:t>Click to edit Master title style</a:t>
            </a:r>
            <a:endParaRPr lang="en-US" dirty="0"/>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pPr/>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pPr/>
              <a:t>‹#›</a:t>
            </a:fld>
            <a:endParaRPr lang="en-US"/>
          </a:p>
        </p:txBody>
      </p:sp>
      <p:pic>
        <p:nvPicPr>
          <p:cNvPr id="6" name="Pictur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1" r:id="rId10"/>
    <p:sldLayoutId id="2147483662" r:id="rId11"/>
    <p:sldLayoutId id="2147483661" r:id="rId12"/>
    <p:sldLayoutId id="2147483663" r:id="rId13"/>
    <p:sldLayoutId id="2147483664" r:id="rId14"/>
    <p:sldLayoutId id="2147483667" r:id="rId15"/>
  </p:sldLayoutIdLst>
  <p:hf hd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rry.Larson@tx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arinapaz@txstate.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762000" y="762000"/>
            <a:ext cx="7543800" cy="3733800"/>
          </a:xfrm>
        </p:spPr>
        <p:txBody>
          <a:bodyPr>
            <a:normAutofit fontScale="92500" lnSpcReduction="10000"/>
          </a:bodyPr>
          <a:lstStyle/>
          <a:p>
            <a:r>
              <a:rPr lang="en-US" sz="3200" b="1" dirty="0"/>
              <a:t>Texas State IEEE Student Branch</a:t>
            </a:r>
          </a:p>
          <a:p>
            <a:r>
              <a:rPr lang="en-US" sz="3200" b="1" dirty="0"/>
              <a:t>Funding Proposal</a:t>
            </a:r>
          </a:p>
          <a:p>
            <a:endParaRPr lang="en-US" sz="2400" dirty="0"/>
          </a:p>
          <a:p>
            <a:r>
              <a:rPr lang="en-US" sz="2400" dirty="0"/>
              <a:t>Phase I Proposal </a:t>
            </a:r>
          </a:p>
          <a:p>
            <a:r>
              <a:rPr lang="en-US" sz="2400" dirty="0"/>
              <a:t>Fall 2018 / Spring 2019</a:t>
            </a:r>
            <a:endParaRPr lang="en-US" sz="2400" b="1" dirty="0"/>
          </a:p>
          <a:p>
            <a:endParaRPr lang="en-US" sz="2400" dirty="0"/>
          </a:p>
          <a:p>
            <a:r>
              <a:rPr lang="en-US" sz="2400" dirty="0"/>
              <a:t>Texas State IEEE Student Chapter</a:t>
            </a:r>
          </a:p>
          <a:p>
            <a:endParaRPr lang="en-US" sz="2400" dirty="0"/>
          </a:p>
          <a:p>
            <a:r>
              <a:rPr lang="en-US" sz="1800" dirty="0"/>
              <a:t>Dr. Lawrence Larson: </a:t>
            </a:r>
            <a:r>
              <a:rPr lang="en-US" sz="1800" dirty="0">
                <a:hlinkClick r:id="rId3"/>
              </a:rPr>
              <a:t>Larry.Larson@txstate.edu</a:t>
            </a:r>
            <a:endParaRPr lang="en-US" sz="1800" dirty="0"/>
          </a:p>
          <a:p>
            <a:endParaRPr lang="en-US" sz="3200" dirty="0">
              <a:latin typeface="Arial" charset="0"/>
              <a:ea typeface="ＭＳ Ｐゴシック" charset="0"/>
              <a:cs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10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0586875"/>
              </p:ext>
            </p:extLst>
          </p:nvPr>
        </p:nvGraphicFramePr>
        <p:xfrm>
          <a:off x="1752600" y="2057400"/>
          <a:ext cx="6934200" cy="3834765"/>
        </p:xfrm>
        <a:graphic>
          <a:graphicData uri="http://schemas.openxmlformats.org/drawingml/2006/table">
            <a:tbl>
              <a:tblPr firstRow="1" bandRow="1">
                <a:tableStyleId>{284E427A-3D55-4303-BF80-6455036E1DE7}</a:tableStyleId>
              </a:tblPr>
              <a:tblGrid>
                <a:gridCol w="4064876">
                  <a:extLst>
                    <a:ext uri="{9D8B030D-6E8A-4147-A177-3AD203B41FA5}">
                      <a16:colId xmlns:a16="http://schemas.microsoft.com/office/drawing/2014/main" val="20000"/>
                    </a:ext>
                  </a:extLst>
                </a:gridCol>
                <a:gridCol w="2869324">
                  <a:extLst>
                    <a:ext uri="{9D8B030D-6E8A-4147-A177-3AD203B41FA5}">
                      <a16:colId xmlns:a16="http://schemas.microsoft.com/office/drawing/2014/main" val="20001"/>
                    </a:ext>
                  </a:extLst>
                </a:gridCol>
              </a:tblGrid>
              <a:tr h="546100">
                <a:tc>
                  <a:txBody>
                    <a:bodyPr/>
                    <a:lstStyle/>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solidFill>
                            <a:schemeClr val="bg1"/>
                          </a:solidFill>
                        </a:rPr>
                        <a:t>Proposed Uses for 2017/2018 Year			</a:t>
                      </a:r>
                      <a:endParaRPr lang="en-US" sz="1800" b="1" kern="1200" dirty="0">
                        <a:solidFill>
                          <a:schemeClr val="bg1"/>
                        </a:solidFill>
                        <a:latin typeface="+mn-lt"/>
                        <a:ea typeface="+mn-ea"/>
                        <a:cs typeface="+mn-cs"/>
                      </a:endParaRPr>
                    </a:p>
                  </a:txBody>
                  <a:tcPr marL="342900" marR="9525" marT="9525" marB="0" anchor="b">
                    <a:solidFill>
                      <a:schemeClr val="accent2">
                        <a:alpha val="75000"/>
                      </a:schemeClr>
                    </a:solidFill>
                  </a:tcPr>
                </a:tc>
                <a:tc>
                  <a:txBody>
                    <a:bodyPr/>
                    <a:lstStyle/>
                    <a:p>
                      <a:pPr algn="ctr" fontAlgn="b"/>
                      <a:r>
                        <a:rPr lang="en-US" sz="1600" u="none" strike="noStrike" dirty="0">
                          <a:solidFill>
                            <a:schemeClr val="bg1"/>
                          </a:solidFill>
                        </a:rPr>
                        <a:t>$1000.00</a:t>
                      </a:r>
                      <a:endParaRPr lang="en-US" sz="1600" b="0" i="0" u="none" strike="noStrike" dirty="0">
                        <a:solidFill>
                          <a:schemeClr val="bg1"/>
                        </a:solidFill>
                        <a:latin typeface="Calibri"/>
                      </a:endParaRPr>
                    </a:p>
                  </a:txBody>
                  <a:tcPr marL="9525" marR="9525" marT="9525" marB="0" anchor="ctr">
                    <a:solidFill>
                      <a:schemeClr val="accent2">
                        <a:alpha val="75000"/>
                      </a:schemeClr>
                    </a:solidFill>
                  </a:tcPr>
                </a:tc>
                <a:extLst>
                  <a:ext uri="{0D108BD9-81ED-4DB2-BD59-A6C34878D82A}">
                    <a16:rowId xmlns:a16="http://schemas.microsoft.com/office/drawing/2014/main" val="10000"/>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R5 Conference</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$575.00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1"/>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Best Robotics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$75.00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2"/>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Social Events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$225.00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3"/>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Marketing Materials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4"/>
                  </a:ext>
                </a:extLst>
              </a:tr>
              <a:tr h="546100">
                <a:tc>
                  <a:txBody>
                    <a:bodyPr/>
                    <a:lstStyle/>
                    <a:p>
                      <a:pPr algn="l" rtl="0" fontAlgn="b">
                        <a:buClr>
                          <a:srgbClr val="000000"/>
                        </a:buClr>
                        <a:buSzPts val="1600"/>
                        <a:buFont typeface="Wingdings"/>
                        <a:buNone/>
                      </a:pPr>
                      <a:r>
                        <a:rPr lang="en-US" sz="1600" b="0" i="0" u="none" strike="noStrike" dirty="0">
                          <a:solidFill>
                            <a:schemeClr val="bg1"/>
                          </a:solidFill>
                          <a:latin typeface="Times New Roman" panose="02020603050405020304" pitchFamily="18" charset="0"/>
                          <a:cs typeface="Times New Roman" panose="02020603050405020304" pitchFamily="18" charset="0"/>
                        </a:rPr>
                        <a:t>IEEE PES and CS Student Branch Assistance</a:t>
                      </a:r>
                    </a:p>
                  </a:txBody>
                  <a:tcPr marL="342900" marR="9525" marT="9525" marB="0" anchor="ctr">
                    <a:solidFill>
                      <a:schemeClr val="accent2">
                        <a:alpha val="50000"/>
                      </a:schemeClr>
                    </a:solidFill>
                  </a:tcPr>
                </a:tc>
                <a:tc>
                  <a:txBody>
                    <a:bodyPr/>
                    <a:lstStyle/>
                    <a:p>
                      <a:pPr algn="ctr" fontAlgn="b"/>
                      <a:r>
                        <a:rPr lang="en-US" sz="1600" b="0" i="0" u="none" strike="noStrike" dirty="0">
                          <a:solidFill>
                            <a:schemeClr val="bg1"/>
                          </a:solidFill>
                          <a:latin typeface="Times New Roman" panose="02020603050405020304" pitchFamily="18" charset="0"/>
                          <a:cs typeface="Times New Roman" panose="02020603050405020304" pitchFamily="18" charset="0"/>
                        </a:rPr>
                        <a:t>$75.00</a:t>
                      </a:r>
                    </a:p>
                  </a:txBody>
                  <a:tcPr marL="9525" marR="9525" marT="9525" marB="0" anchor="ctr">
                    <a:solidFill>
                      <a:schemeClr val="accent2">
                        <a:alpha val="50000"/>
                      </a:schemeClr>
                    </a:solidFill>
                  </a:tcPr>
                </a:tc>
                <a:extLst>
                  <a:ext uri="{0D108BD9-81ED-4DB2-BD59-A6C34878D82A}">
                    <a16:rowId xmlns:a16="http://schemas.microsoft.com/office/drawing/2014/main" val="10005"/>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Total Requested CTS Funding</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6"/>
                  </a:ext>
                </a:extLst>
              </a:tr>
            </a:tbl>
          </a:graphicData>
        </a:graphic>
      </p:graphicFrame>
      <p:sp>
        <p:nvSpPr>
          <p:cNvPr id="12" name="Title 11"/>
          <p:cNvSpPr>
            <a:spLocks noGrp="1"/>
          </p:cNvSpPr>
          <p:nvPr>
            <p:ph type="title"/>
          </p:nvPr>
        </p:nvSpPr>
        <p:spPr/>
        <p:txBody>
          <a:bodyPr/>
          <a:lstStyle/>
          <a:p>
            <a:r>
              <a:rPr lang="en-US" dirty="0"/>
              <a:t>Proposed Use of CTS funding </a:t>
            </a:r>
          </a:p>
        </p:txBody>
      </p:sp>
    </p:spTree>
    <p:extLst>
      <p:ext uri="{BB962C8B-B14F-4D97-AF65-F5344CB8AC3E}">
        <p14:creationId xmlns:p14="http://schemas.microsoft.com/office/powerpoint/2010/main" val="2462612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11</a:t>
            </a:fld>
            <a:endParaRPr lang="en-US"/>
          </a:p>
        </p:txBody>
      </p:sp>
      <p:sp>
        <p:nvSpPr>
          <p:cNvPr id="12" name="Title 11"/>
          <p:cNvSpPr>
            <a:spLocks noGrp="1"/>
          </p:cNvSpPr>
          <p:nvPr>
            <p:ph type="title"/>
          </p:nvPr>
        </p:nvSpPr>
        <p:spPr/>
        <p:txBody>
          <a:bodyPr/>
          <a:lstStyle/>
          <a:p>
            <a:r>
              <a:rPr lang="en-US" dirty="0"/>
              <a:t>Thank you</a:t>
            </a:r>
          </a:p>
        </p:txBody>
      </p:sp>
      <p:sp>
        <p:nvSpPr>
          <p:cNvPr id="4" name="Content Placeholder 3">
            <a:extLst>
              <a:ext uri="{FF2B5EF4-FFF2-40B4-BE49-F238E27FC236}">
                <a16:creationId xmlns:a16="http://schemas.microsoft.com/office/drawing/2014/main" id="{D74D98DB-AE24-444B-A2BA-CC8B947CB2CD}"/>
              </a:ext>
            </a:extLst>
          </p:cNvPr>
          <p:cNvSpPr>
            <a:spLocks noGrp="1"/>
          </p:cNvSpPr>
          <p:nvPr>
            <p:ph idx="1"/>
          </p:nvPr>
        </p:nvSpPr>
        <p:spPr/>
        <p:txBody>
          <a:bodyPr/>
          <a:lstStyle/>
          <a:p>
            <a:pPr marL="0" indent="0" algn="ctr">
              <a:buNone/>
            </a:pPr>
            <a:r>
              <a:rPr lang="en-US" sz="4000" dirty="0">
                <a:latin typeface="Times New Roman" panose="02020603050405020304" pitchFamily="18" charset="0"/>
                <a:cs typeface="Times New Roman" panose="02020603050405020304" pitchFamily="18" charset="0"/>
              </a:rPr>
              <a:t>Any Questions?</a:t>
            </a:r>
          </a:p>
        </p:txBody>
      </p:sp>
    </p:spTree>
    <p:extLst>
      <p:ext uri="{BB962C8B-B14F-4D97-AF65-F5344CB8AC3E}">
        <p14:creationId xmlns:p14="http://schemas.microsoft.com/office/powerpoint/2010/main" val="30163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pPr/>
              <a:t>2</a:t>
            </a:fld>
            <a:endParaRPr lang="en-US"/>
          </a:p>
        </p:txBody>
      </p:sp>
      <p:sp>
        <p:nvSpPr>
          <p:cNvPr id="6146" name="Rectangle 3"/>
          <p:cNvSpPr>
            <a:spLocks noGrp="1" noChangeArrowheads="1"/>
          </p:cNvSpPr>
          <p:nvPr>
            <p:ph idx="1"/>
          </p:nvPr>
        </p:nvSpPr>
        <p:spPr>
          <a:xfrm>
            <a:off x="1981200" y="1752600"/>
            <a:ext cx="6858000" cy="4495800"/>
          </a:xfrm>
        </p:spPr>
        <p:txBody>
          <a:bodyPr>
            <a:normAutofit/>
          </a:bodyPr>
          <a:lstStyle/>
          <a:p>
            <a:r>
              <a:rPr lang="en-US" b="1" dirty="0">
                <a:latin typeface="Times New Roman" panose="02020603050405020304" pitchFamily="18" charset="0"/>
                <a:ea typeface="ＭＳ Ｐゴシック" charset="0"/>
                <a:cs typeface="Times New Roman" panose="02020603050405020304" pitchFamily="18" charset="0"/>
              </a:rPr>
              <a:t>IEEE Student Branch</a:t>
            </a:r>
          </a:p>
          <a:p>
            <a:pPr lvl="1">
              <a:buNone/>
            </a:pPr>
            <a:r>
              <a:rPr lang="en-US" dirty="0">
                <a:latin typeface="Times New Roman" panose="02020603050405020304" pitchFamily="18" charset="0"/>
                <a:cs typeface="Times New Roman" panose="02020603050405020304" pitchFamily="18" charset="0"/>
              </a:rPr>
              <a:t>Location: 	Weekly Meetings: Mon. 6:30pm</a:t>
            </a:r>
          </a:p>
          <a:p>
            <a:pPr lvl="1">
              <a:buNone/>
            </a:pPr>
            <a:r>
              <a:rPr lang="en-US" dirty="0">
                <a:latin typeface="Times New Roman" panose="02020603050405020304" pitchFamily="18" charset="0"/>
                <a:cs typeface="Times New Roman" panose="02020603050405020304" pitchFamily="18" charset="0"/>
              </a:rPr>
              <a:t>			Roy F. </a:t>
            </a:r>
            <a:r>
              <a:rPr lang="en-US" dirty="0" err="1">
                <a:latin typeface="Times New Roman" panose="02020603050405020304" pitchFamily="18" charset="0"/>
                <a:cs typeface="Times New Roman" panose="02020603050405020304" pitchFamily="18" charset="0"/>
              </a:rPr>
              <a:t>Mitte</a:t>
            </a:r>
            <a:r>
              <a:rPr lang="en-US" dirty="0">
                <a:latin typeface="Times New Roman" panose="02020603050405020304" pitchFamily="18" charset="0"/>
                <a:cs typeface="Times New Roman" panose="02020603050405020304" pitchFamily="18" charset="0"/>
              </a:rPr>
              <a:t> Room 5246</a:t>
            </a:r>
          </a:p>
          <a:p>
            <a:pPr lvl="1">
              <a:buNone/>
            </a:pPr>
            <a:r>
              <a:rPr lang="en-US" dirty="0">
                <a:latin typeface="Times New Roman" panose="02020603050405020304" pitchFamily="18" charset="0"/>
                <a:cs typeface="Times New Roman" panose="02020603050405020304" pitchFamily="18" charset="0"/>
              </a:rPr>
              <a:t>			601 University Dr, San Marcos TX, 78666</a:t>
            </a:r>
            <a:endParaRPr lang="en-US" dirty="0">
              <a:latin typeface="Times New Roman" panose="02020603050405020304" pitchFamily="18" charset="0"/>
              <a:ea typeface="ＭＳ Ｐゴシック" charset="0"/>
              <a:cs typeface="Times New Roman" panose="02020603050405020304" pitchFamily="18" charset="0"/>
            </a:endParaRPr>
          </a:p>
          <a:p>
            <a:endParaRPr lang="en-US" b="1" dirty="0">
              <a:latin typeface="Times New Roman" panose="02020603050405020304" pitchFamily="18" charset="0"/>
              <a:ea typeface="ＭＳ Ｐゴシック" charset="0"/>
              <a:cs typeface="Times New Roman" panose="02020603050405020304" pitchFamily="18" charset="0"/>
            </a:endParaRPr>
          </a:p>
          <a:p>
            <a:r>
              <a:rPr lang="en-US" b="1" dirty="0">
                <a:latin typeface="Times New Roman" panose="02020603050405020304" pitchFamily="18" charset="0"/>
                <a:ea typeface="ＭＳ Ｐゴシック" charset="0"/>
                <a:cs typeface="Times New Roman" panose="02020603050405020304" pitchFamily="18" charset="0"/>
              </a:rPr>
              <a:t>Officers:</a:t>
            </a:r>
          </a:p>
          <a:p>
            <a:pPr lvl="1"/>
            <a:r>
              <a:rPr lang="en-US" sz="1600" dirty="0">
                <a:latin typeface="Times New Roman" panose="02020603050405020304" pitchFamily="18" charset="0"/>
                <a:cs typeface="Times New Roman" panose="02020603050405020304" pitchFamily="18" charset="0"/>
              </a:rPr>
              <a:t>Co-Chair:		Andres Oliva</a:t>
            </a:r>
          </a:p>
          <a:p>
            <a:pPr lvl="6">
              <a:buNone/>
            </a:pPr>
            <a:r>
              <a:rPr lang="en-US" sz="1600" dirty="0">
                <a:latin typeface="Times New Roman" panose="02020603050405020304" pitchFamily="18" charset="0"/>
                <a:cs typeface="Times New Roman" panose="02020603050405020304" pitchFamily="18" charset="0"/>
              </a:rPr>
              <a:t>Email: aao60@txstate.edu</a:t>
            </a:r>
          </a:p>
          <a:p>
            <a:pPr lvl="1"/>
            <a:r>
              <a:rPr lang="en-US" sz="1600" dirty="0">
                <a:latin typeface="Times New Roman" panose="02020603050405020304" pitchFamily="18" charset="0"/>
                <a:cs typeface="Times New Roman" panose="02020603050405020304" pitchFamily="18" charset="0"/>
              </a:rPr>
              <a:t>Co-Chair:		Karina Paz</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Email: </a:t>
            </a:r>
            <a:r>
              <a:rPr lang="en-US" sz="1600" dirty="0">
                <a:latin typeface="Times New Roman" panose="02020603050405020304" pitchFamily="18" charset="0"/>
                <a:cs typeface="Times New Roman" panose="02020603050405020304" pitchFamily="18" charset="0"/>
                <a:hlinkClick r:id="rId3"/>
              </a:rPr>
              <a:t>karinapaz@txstate.edu</a:t>
            </a:r>
            <a:endParaRPr lang="en-US" sz="1600" dirty="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Secretary:		Brogan McGraw</a:t>
            </a:r>
          </a:p>
          <a:p>
            <a:pPr marL="457200" lvl="1" indent="0">
              <a:buNone/>
            </a:pPr>
            <a:r>
              <a:rPr lang="en-US" sz="1600" dirty="0">
                <a:latin typeface="Times New Roman" panose="02020603050405020304" pitchFamily="18" charset="0"/>
                <a:cs typeface="Times New Roman" panose="02020603050405020304" pitchFamily="18" charset="0"/>
              </a:rPr>
              <a:t>			Email: b_m303@txstate.edu</a:t>
            </a:r>
          </a:p>
          <a:p>
            <a:pPr lvl="1"/>
            <a:r>
              <a:rPr lang="en-US" sz="1600" dirty="0">
                <a:latin typeface="Times New Roman" panose="02020603050405020304" pitchFamily="18" charset="0"/>
                <a:cs typeface="Times New Roman" panose="02020603050405020304" pitchFamily="18" charset="0"/>
              </a:rPr>
              <a:t>Treasurer:		Zachary Fox</a:t>
            </a:r>
          </a:p>
          <a:p>
            <a:pPr marL="457200" lvl="1" indent="0">
              <a:buNone/>
            </a:pPr>
            <a:r>
              <a:rPr lang="en-US" sz="1600" dirty="0">
                <a:latin typeface="Times New Roman" panose="02020603050405020304" pitchFamily="18" charset="0"/>
                <a:cs typeface="Times New Roman" panose="02020603050405020304" pitchFamily="18" charset="0"/>
              </a:rPr>
              <a:t>			Email: z_f8@txstate.edu</a:t>
            </a:r>
          </a:p>
          <a:p>
            <a:pPr marL="457200" lvl="1" indent="0">
              <a:buNone/>
            </a:pPr>
            <a:endParaRPr lang="en-US" sz="900" dirty="0">
              <a:latin typeface="Times New Roman" panose="02020603050405020304" pitchFamily="18" charset="0"/>
              <a:cs typeface="Times New Roman" panose="02020603050405020304" pitchFamily="18" charset="0"/>
            </a:endParaRPr>
          </a:p>
          <a:p>
            <a:pPr lvl="1">
              <a:buNone/>
            </a:pPr>
            <a:r>
              <a:rPr lang="en-US" dirty="0">
                <a:latin typeface="Times New Roman" panose="02020603050405020304" pitchFamily="18" charset="0"/>
                <a:cs typeface="Times New Roman" panose="02020603050405020304" pitchFamily="18" charset="0"/>
              </a:rPr>
              <a:t>Officers Term:  May 2018 – May 2019</a:t>
            </a:r>
          </a:p>
          <a:p>
            <a:pPr lvl="1">
              <a:buNone/>
            </a:pPr>
            <a:endParaRPr lang="en-US" dirty="0"/>
          </a:p>
          <a:p>
            <a:pPr lvl="1">
              <a:buFont typeface="Wingdings" pitchFamily="2" charset="2"/>
              <a:buChar char="v"/>
            </a:pPr>
            <a:endParaRPr lang="en-US" dirty="0">
              <a:ea typeface="ＭＳ Ｐゴシック" charset="0"/>
              <a:cs typeface="ＭＳ Ｐゴシック" charset="0"/>
            </a:endParaRPr>
          </a:p>
        </p:txBody>
      </p:sp>
      <p:sp>
        <p:nvSpPr>
          <p:cNvPr id="5" name="Title 4"/>
          <p:cNvSpPr>
            <a:spLocks noGrp="1"/>
          </p:cNvSpPr>
          <p:nvPr>
            <p:ph type="title"/>
          </p:nvPr>
        </p:nvSpPr>
        <p:spPr/>
        <p:txBody>
          <a:bodyPr/>
          <a:lstStyle/>
          <a:p>
            <a:r>
              <a:rPr lang="en-US" dirty="0"/>
              <a:t>Branch information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27414452"/>
              </p:ext>
            </p:extLst>
          </p:nvPr>
        </p:nvGraphicFramePr>
        <p:xfrm>
          <a:off x="1752600" y="2057400"/>
          <a:ext cx="6934200" cy="3834765"/>
        </p:xfrm>
        <a:graphic>
          <a:graphicData uri="http://schemas.openxmlformats.org/drawingml/2006/table">
            <a:tbl>
              <a:tblPr firstRow="1" bandRow="1">
                <a:tableStyleId>{284E427A-3D55-4303-BF80-6455036E1DE7}</a:tableStyleId>
              </a:tblPr>
              <a:tblGrid>
                <a:gridCol w="4064876">
                  <a:extLst>
                    <a:ext uri="{9D8B030D-6E8A-4147-A177-3AD203B41FA5}">
                      <a16:colId xmlns:a16="http://schemas.microsoft.com/office/drawing/2014/main" val="20000"/>
                    </a:ext>
                  </a:extLst>
                </a:gridCol>
                <a:gridCol w="2869324">
                  <a:extLst>
                    <a:ext uri="{9D8B030D-6E8A-4147-A177-3AD203B41FA5}">
                      <a16:colId xmlns:a16="http://schemas.microsoft.com/office/drawing/2014/main" val="20001"/>
                    </a:ext>
                  </a:extLst>
                </a:gridCol>
              </a:tblGrid>
              <a:tr h="546100">
                <a:tc>
                  <a:txBody>
                    <a:bodyPr/>
                    <a:lstStyle/>
                    <a:p>
                      <a:pPr marL="0" marR="0" indent="0" algn="l" defTabSz="457200" rtl="0" eaLnBrk="1" fontAlgn="b" latinLnBrk="0" hangingPunct="1">
                        <a:lnSpc>
                          <a:spcPct val="100000"/>
                        </a:lnSpc>
                        <a:spcBef>
                          <a:spcPts val="0"/>
                        </a:spcBef>
                        <a:spcAft>
                          <a:spcPts val="0"/>
                        </a:spcAft>
                        <a:buClr>
                          <a:srgbClr val="000000"/>
                        </a:buClr>
                        <a:buSzPts val="1600"/>
                        <a:buFont typeface="Wingdings"/>
                        <a:buNone/>
                        <a:tabLst/>
                        <a:defRPr/>
                      </a:pPr>
                      <a:r>
                        <a:rPr lang="en-US" sz="1800" kern="1200" dirty="0">
                          <a:solidFill>
                            <a:schemeClr val="bg1"/>
                          </a:solidFill>
                        </a:rPr>
                        <a:t>Funding Received from CTS Phase I for 2016-17 year 			</a:t>
                      </a:r>
                      <a:endParaRPr lang="en-US" sz="1800" b="1" kern="1200" dirty="0">
                        <a:solidFill>
                          <a:schemeClr val="bg1"/>
                        </a:solidFill>
                        <a:latin typeface="+mn-lt"/>
                        <a:ea typeface="+mn-ea"/>
                        <a:cs typeface="+mn-cs"/>
                      </a:endParaRPr>
                    </a:p>
                  </a:txBody>
                  <a:tcPr marL="342900" marR="9525" marT="9525" marB="0" anchor="b">
                    <a:solidFill>
                      <a:schemeClr val="accent2">
                        <a:alpha val="75000"/>
                      </a:schemeClr>
                    </a:solidFill>
                  </a:tcPr>
                </a:tc>
                <a:tc>
                  <a:txBody>
                    <a:bodyPr/>
                    <a:lstStyle/>
                    <a:p>
                      <a:pPr algn="ctr" fontAlgn="b"/>
                      <a:r>
                        <a:rPr lang="en-US" sz="1600" u="none" strike="noStrike" dirty="0">
                          <a:solidFill>
                            <a:schemeClr val="bg1"/>
                          </a:solidFill>
                        </a:rPr>
                        <a:t>$1000.00</a:t>
                      </a:r>
                      <a:endParaRPr lang="en-US" sz="1600" b="0" i="0" u="none" strike="noStrike" dirty="0">
                        <a:solidFill>
                          <a:schemeClr val="bg1"/>
                        </a:solidFill>
                        <a:latin typeface="Calibri"/>
                      </a:endParaRPr>
                    </a:p>
                  </a:txBody>
                  <a:tcPr marL="9525" marR="9525" marT="9525" marB="0" anchor="ctr">
                    <a:solidFill>
                      <a:schemeClr val="accent2">
                        <a:alpha val="75000"/>
                      </a:schemeClr>
                    </a:solidFill>
                  </a:tcPr>
                </a:tc>
                <a:extLst>
                  <a:ext uri="{0D108BD9-81ED-4DB2-BD59-A6C34878D82A}">
                    <a16:rowId xmlns:a16="http://schemas.microsoft.com/office/drawing/2014/main" val="10000"/>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R5 Conference</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1"/>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Best Robotics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2"/>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Social Events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50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$200.00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50000"/>
                      </a:schemeClr>
                    </a:solidFill>
                  </a:tcPr>
                </a:tc>
                <a:extLst>
                  <a:ext uri="{0D108BD9-81ED-4DB2-BD59-A6C34878D82A}">
                    <a16:rowId xmlns:a16="http://schemas.microsoft.com/office/drawing/2014/main" val="10003"/>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Marketing Materials</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$50.00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4"/>
                  </a:ext>
                </a:extLst>
              </a:tr>
              <a:tr h="546100">
                <a:tc>
                  <a:txBody>
                    <a:bodyPr/>
                    <a:lstStyle/>
                    <a:p>
                      <a:pPr algn="l" rtl="0" fontAlgn="b">
                        <a:buClr>
                          <a:srgbClr val="000000"/>
                        </a:buClr>
                        <a:buSzPts val="1600"/>
                        <a:buFont typeface="Wingdings"/>
                        <a:buNone/>
                      </a:pPr>
                      <a:r>
                        <a:rPr lang="en-US" sz="1600" b="0" i="0" u="none" strike="noStrike" dirty="0">
                          <a:solidFill>
                            <a:schemeClr val="bg1"/>
                          </a:solidFill>
                          <a:latin typeface="Times New Roman" panose="02020603050405020304" pitchFamily="18" charset="0"/>
                          <a:cs typeface="Times New Roman" panose="02020603050405020304" pitchFamily="18" charset="0"/>
                        </a:rPr>
                        <a:t>IEEE PES and CS Student Branch Assistance</a:t>
                      </a:r>
                    </a:p>
                  </a:txBody>
                  <a:tcPr marL="342900" marR="9525" marT="9525" marB="0" anchor="ctr">
                    <a:solidFill>
                      <a:schemeClr val="accent2">
                        <a:alpha val="50000"/>
                      </a:schemeClr>
                    </a:solidFill>
                  </a:tcPr>
                </a:tc>
                <a:tc>
                  <a:txBody>
                    <a:bodyPr/>
                    <a:lstStyle/>
                    <a:p>
                      <a:pPr algn="ctr" fontAlgn="b"/>
                      <a:r>
                        <a:rPr lang="en-US" sz="1600" b="0" i="0" u="none" strike="noStrike" dirty="0">
                          <a:solidFill>
                            <a:schemeClr val="bg1"/>
                          </a:solidFill>
                          <a:latin typeface="Times New Roman" panose="02020603050405020304" pitchFamily="18" charset="0"/>
                          <a:cs typeface="Times New Roman" panose="02020603050405020304" pitchFamily="18" charset="0"/>
                        </a:rPr>
                        <a:t>$100.00</a:t>
                      </a:r>
                    </a:p>
                  </a:txBody>
                  <a:tcPr marL="9525" marR="9525" marT="9525" marB="0" anchor="ctr">
                    <a:solidFill>
                      <a:schemeClr val="accent2">
                        <a:alpha val="50000"/>
                      </a:schemeClr>
                    </a:solidFill>
                  </a:tcPr>
                </a:tc>
                <a:extLst>
                  <a:ext uri="{0D108BD9-81ED-4DB2-BD59-A6C34878D82A}">
                    <a16:rowId xmlns:a16="http://schemas.microsoft.com/office/drawing/2014/main" val="10005"/>
                  </a:ext>
                </a:extLst>
              </a:tr>
              <a:tr h="546100">
                <a:tc>
                  <a:txBody>
                    <a:bodyPr/>
                    <a:lstStyle/>
                    <a:p>
                      <a:pPr algn="l" rtl="0" fontAlgn="b">
                        <a:buClr>
                          <a:srgbClr val="000000"/>
                        </a:buClr>
                        <a:buSzPts val="1600"/>
                        <a:buFont typeface="Wingdings"/>
                        <a:buNone/>
                      </a:pPr>
                      <a:r>
                        <a:rPr lang="en-US" sz="1600" u="none" strike="noStrike" dirty="0">
                          <a:solidFill>
                            <a:schemeClr val="bg1"/>
                          </a:solidFill>
                          <a:latin typeface="Times New Roman" panose="02020603050405020304" pitchFamily="18" charset="0"/>
                          <a:cs typeface="Times New Roman" panose="02020603050405020304" pitchFamily="18" charset="0"/>
                        </a:rPr>
                        <a:t>Total CTS Funding</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342900" marR="9525" marT="9525" marB="0" anchor="ctr">
                    <a:solidFill>
                      <a:schemeClr val="accent2">
                        <a:alpha val="75000"/>
                      </a:schemeClr>
                    </a:solidFill>
                  </a:tcPr>
                </a:tc>
                <a:tc>
                  <a:txBody>
                    <a:bodyPr/>
                    <a:lstStyle/>
                    <a:p>
                      <a:pPr algn="ctr" fontAlgn="b"/>
                      <a:r>
                        <a:rPr lang="en-US" sz="1600" u="none" strike="noStrike" dirty="0">
                          <a:solidFill>
                            <a:schemeClr val="bg1"/>
                          </a:solidFill>
                          <a:latin typeface="Times New Roman" panose="02020603050405020304" pitchFamily="18" charset="0"/>
                          <a:cs typeface="Times New Roman" panose="02020603050405020304" pitchFamily="18" charset="0"/>
                        </a:rPr>
                        <a:t>$1000.00</a:t>
                      </a:r>
                      <a:endParaRPr lang="en-US" sz="1600" b="0" i="0" u="none" strike="noStrike" dirty="0">
                        <a:solidFill>
                          <a:schemeClr val="bg1"/>
                        </a:solidFill>
                        <a:latin typeface="Times New Roman" panose="02020603050405020304" pitchFamily="18" charset="0"/>
                        <a:cs typeface="Times New Roman" panose="02020603050405020304" pitchFamily="18" charset="0"/>
                      </a:endParaRPr>
                    </a:p>
                  </a:txBody>
                  <a:tcPr marL="9525" marR="9525" marT="9525" marB="0" anchor="ctr">
                    <a:solidFill>
                      <a:schemeClr val="accent2">
                        <a:alpha val="75000"/>
                      </a:schemeClr>
                    </a:solidFill>
                  </a:tcPr>
                </a:tc>
                <a:extLst>
                  <a:ext uri="{0D108BD9-81ED-4DB2-BD59-A6C34878D82A}">
                    <a16:rowId xmlns:a16="http://schemas.microsoft.com/office/drawing/2014/main" val="10006"/>
                  </a:ext>
                </a:extLst>
              </a:tr>
            </a:tbl>
          </a:graphicData>
        </a:graphic>
      </p:graphicFrame>
      <p:sp>
        <p:nvSpPr>
          <p:cNvPr id="12" name="Title 11"/>
          <p:cNvSpPr>
            <a:spLocks noGrp="1"/>
          </p:cNvSpPr>
          <p:nvPr>
            <p:ph type="title"/>
          </p:nvPr>
        </p:nvSpPr>
        <p:spPr/>
        <p:txBody>
          <a:bodyPr/>
          <a:lstStyle/>
          <a:p>
            <a:r>
              <a:rPr lang="en-US" dirty="0"/>
              <a:t>Previous utilization of</a:t>
            </a:r>
            <a:br>
              <a:rPr lang="en-US" dirty="0"/>
            </a:br>
            <a:r>
              <a:rPr lang="en-US" dirty="0"/>
              <a:t>CTS funding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4</a:t>
            </a:fld>
            <a:endParaRPr lang="en-US"/>
          </a:p>
        </p:txBody>
      </p:sp>
      <p:sp>
        <p:nvSpPr>
          <p:cNvPr id="4" name="Content Placeholder 3"/>
          <p:cNvSpPr>
            <a:spLocks noGrp="1"/>
          </p:cNvSpPr>
          <p:nvPr>
            <p:ph idx="1"/>
          </p:nvPr>
        </p:nvSpPr>
        <p:spPr/>
        <p:txBody>
          <a:bodyPr/>
          <a:lstStyle/>
          <a:p>
            <a:r>
              <a:rPr lang="en-US" dirty="0"/>
              <a:t>R5 Conference </a:t>
            </a:r>
          </a:p>
          <a:p>
            <a:pPr lvl="1"/>
            <a:r>
              <a:rPr lang="en-US" dirty="0"/>
              <a:t>Robotics Competition used the funding for materials and preparation</a:t>
            </a:r>
          </a:p>
          <a:p>
            <a:pPr lvl="1"/>
            <a:endParaRPr lang="en-US" dirty="0"/>
          </a:p>
          <a:p>
            <a:r>
              <a:rPr lang="en-US" dirty="0"/>
              <a:t>Best Robotics</a:t>
            </a:r>
          </a:p>
          <a:p>
            <a:pPr lvl="1"/>
            <a:r>
              <a:rPr lang="en-US" dirty="0"/>
              <a:t>Compensation for Volunteer’s Travel Fees</a:t>
            </a:r>
          </a:p>
          <a:p>
            <a:pPr lvl="1"/>
            <a:endParaRPr lang="en-US" dirty="0"/>
          </a:p>
          <a:p>
            <a:r>
              <a:rPr lang="en-US" dirty="0"/>
              <a:t>Social Events:</a:t>
            </a:r>
          </a:p>
          <a:p>
            <a:pPr lvl="1"/>
            <a:r>
              <a:rPr lang="en-US" dirty="0"/>
              <a:t>General Meetings</a:t>
            </a:r>
          </a:p>
          <a:p>
            <a:pPr lvl="1"/>
            <a:r>
              <a:rPr lang="en-US" dirty="0"/>
              <a:t>TopGolf Network</a:t>
            </a:r>
          </a:p>
          <a:p>
            <a:pPr lvl="1"/>
            <a:r>
              <a:rPr lang="en-US" dirty="0"/>
              <a:t>Workshops</a:t>
            </a:r>
          </a:p>
          <a:p>
            <a:pPr lvl="1"/>
            <a:endParaRPr lang="en-US" dirty="0"/>
          </a:p>
          <a:p>
            <a:r>
              <a:rPr lang="en-US" dirty="0"/>
              <a:t>Marketing Material</a:t>
            </a:r>
          </a:p>
          <a:p>
            <a:pPr lvl="1"/>
            <a:r>
              <a:rPr lang="en-US" dirty="0"/>
              <a:t>Fliers</a:t>
            </a:r>
          </a:p>
          <a:p>
            <a:pPr lvl="1"/>
            <a:r>
              <a:rPr lang="en-US" dirty="0"/>
              <a:t>IEEE Honor’s Stoles</a:t>
            </a:r>
          </a:p>
          <a:p>
            <a:pPr lvl="1"/>
            <a:r>
              <a:rPr lang="en-US" dirty="0"/>
              <a:t>T-Shirts</a:t>
            </a:r>
          </a:p>
        </p:txBody>
      </p:sp>
      <p:sp>
        <p:nvSpPr>
          <p:cNvPr id="5" name="Title 4"/>
          <p:cNvSpPr>
            <a:spLocks noGrp="1"/>
          </p:cNvSpPr>
          <p:nvPr>
            <p:ph type="title"/>
          </p:nvPr>
        </p:nvSpPr>
        <p:spPr/>
        <p:txBody>
          <a:bodyPr/>
          <a:lstStyle/>
          <a:p>
            <a:r>
              <a:rPr lang="en-US" dirty="0"/>
              <a:t>Past Events/Projects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6858000" cy="1143000"/>
          </a:xfrm>
        </p:spPr>
        <p:txBody>
          <a:bodyPr/>
          <a:lstStyle/>
          <a:p>
            <a:r>
              <a:rPr lang="en-US" dirty="0"/>
              <a:t>R5 Conference</a:t>
            </a:r>
          </a:p>
        </p:txBody>
      </p:sp>
      <p:sp>
        <p:nvSpPr>
          <p:cNvPr id="3" name="Slide Number Placeholder 2"/>
          <p:cNvSpPr>
            <a:spLocks noGrp="1"/>
          </p:cNvSpPr>
          <p:nvPr>
            <p:ph type="sldNum" sz="quarter" idx="10"/>
          </p:nvPr>
        </p:nvSpPr>
        <p:spPr/>
        <p:txBody>
          <a:bodyPr/>
          <a:lstStyle/>
          <a:p>
            <a:fld id="{1FAA210B-82E4-D740-A1D4-408CB6227599}" type="slidenum">
              <a:rPr lang="en-US" smtClean="0"/>
              <a:pPr/>
              <a:t>5</a:t>
            </a:fld>
            <a:endParaRPr lang="en-US"/>
          </a:p>
        </p:txBody>
      </p:sp>
      <p:sp>
        <p:nvSpPr>
          <p:cNvPr id="4" name="Content Placeholder 3"/>
          <p:cNvSpPr>
            <a:spLocks noGrp="1"/>
          </p:cNvSpPr>
          <p:nvPr>
            <p:ph idx="1"/>
          </p:nvPr>
        </p:nvSpPr>
        <p:spPr>
          <a:xfrm>
            <a:off x="1981200" y="1828800"/>
            <a:ext cx="6858000" cy="4724400"/>
          </a:xfrm>
        </p:spPr>
        <p:txBody>
          <a:bodyPr anchor="ctr"/>
          <a:lstStyle/>
          <a:p>
            <a:pPr lvl="0">
              <a:buNone/>
            </a:pPr>
            <a:endParaRPr lang="en-US" dirty="0"/>
          </a:p>
          <a:p>
            <a:pPr lvl="0"/>
            <a:r>
              <a:rPr lang="en-US" sz="1800" dirty="0"/>
              <a:t>Funding will help support the Texas State IEEE Student Branch in competing in the R5 Conference with the hopes of sending students to compete in each competition offered.</a:t>
            </a:r>
          </a:p>
          <a:p>
            <a:pPr lvl="0"/>
            <a:endParaRPr lang="en-US" sz="1800" dirty="0"/>
          </a:p>
          <a:p>
            <a:pPr lvl="0"/>
            <a:r>
              <a:rPr lang="en-US" sz="1800" dirty="0"/>
              <a:t>The R5 conference has proven to be an invaluable experience for the chapter. Additionally, it has provided our members with the opportunity to network with other participating schools and IEEE members.</a:t>
            </a:r>
          </a:p>
          <a:p>
            <a:pPr lvl="0"/>
            <a:endParaRPr lang="en-US" dirty="0"/>
          </a:p>
          <a:p>
            <a:pPr lvl="0"/>
            <a:endParaRPr lang="en-US" dirty="0"/>
          </a:p>
          <a:p>
            <a:pPr lvl="0"/>
            <a:endParaRPr lang="en-US" dirty="0"/>
          </a:p>
          <a:p>
            <a:pPr lvl="0"/>
            <a:endParaRPr lang="en-US" dirty="0"/>
          </a:p>
          <a:p>
            <a:pPr>
              <a:buNone/>
            </a:pPr>
            <a:endParaRPr lang="en-US" b="1" dirty="0"/>
          </a:p>
          <a:p>
            <a:pPr>
              <a:buNone/>
            </a:pPr>
            <a:endParaRPr lang="en-US" dirty="0"/>
          </a:p>
          <a:p>
            <a:pPr>
              <a:buNone/>
            </a:pPr>
            <a:endParaRPr lang="en-US" b="1" dirty="0"/>
          </a:p>
          <a:p>
            <a:pPr>
              <a:buNone/>
            </a:pPr>
            <a:r>
              <a:rPr lang="en-US" sz="1800" b="1" dirty="0"/>
              <a:t>Amount Requested: </a:t>
            </a:r>
            <a:r>
              <a:rPr lang="en-US" sz="1800" dirty="0"/>
              <a:t>$575.00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Robotics</a:t>
            </a:r>
          </a:p>
        </p:txBody>
      </p:sp>
      <p:sp>
        <p:nvSpPr>
          <p:cNvPr id="3" name="Slide Number Placeholder 2"/>
          <p:cNvSpPr>
            <a:spLocks noGrp="1"/>
          </p:cNvSpPr>
          <p:nvPr>
            <p:ph type="sldNum" sz="quarter" idx="10"/>
          </p:nvPr>
        </p:nvSpPr>
        <p:spPr/>
        <p:txBody>
          <a:bodyPr/>
          <a:lstStyle/>
          <a:p>
            <a:fld id="{1FAA210B-82E4-D740-A1D4-408CB6227599}" type="slidenum">
              <a:rPr lang="en-US" smtClean="0"/>
              <a:pPr/>
              <a:t>6</a:t>
            </a:fld>
            <a:endParaRPr lang="en-US"/>
          </a:p>
        </p:txBody>
      </p:sp>
      <p:sp>
        <p:nvSpPr>
          <p:cNvPr id="4" name="Content Placeholder 3"/>
          <p:cNvSpPr>
            <a:spLocks noGrp="1"/>
          </p:cNvSpPr>
          <p:nvPr>
            <p:ph idx="1"/>
          </p:nvPr>
        </p:nvSpPr>
        <p:spPr>
          <a:xfrm>
            <a:off x="1752600" y="1828800"/>
            <a:ext cx="6858000" cy="4267200"/>
          </a:xfrm>
        </p:spPr>
        <p:txBody>
          <a:bodyPr/>
          <a:lstStyle/>
          <a:p>
            <a:pPr lvl="0">
              <a:buNone/>
            </a:pPr>
            <a:endParaRPr lang="en-US" sz="1800" dirty="0"/>
          </a:p>
          <a:p>
            <a:r>
              <a:rPr lang="en-US" sz="1800" dirty="0"/>
              <a:t>Volunteering for Best Robotics allows for Student Branch members to give back to the community by helping Middle school and High school students gain experience in engineering. </a:t>
            </a:r>
          </a:p>
          <a:p>
            <a:endParaRPr lang="en-US" sz="1800" dirty="0"/>
          </a:p>
          <a:p>
            <a:r>
              <a:rPr lang="en-US" sz="1800" dirty="0"/>
              <a:t>This event also allows for Members of the Student Branch to reach out to possible incoming engineering students and share the benefits of IEEE membership.</a:t>
            </a:r>
          </a:p>
          <a:p>
            <a:endParaRPr lang="en-US" sz="1800" dirty="0"/>
          </a:p>
          <a:p>
            <a:r>
              <a:rPr lang="en-US" sz="1800" dirty="0"/>
              <a:t>Funding will allow compensation for food and travel expenses such as gas.</a:t>
            </a:r>
            <a:endParaRPr lang="en-US" dirty="0"/>
          </a:p>
          <a:p>
            <a:pPr>
              <a:buNone/>
            </a:pPr>
            <a:endParaRPr lang="en-US" dirty="0"/>
          </a:p>
          <a:p>
            <a:pPr>
              <a:buNone/>
            </a:pPr>
            <a:endParaRPr lang="en-US" dirty="0"/>
          </a:p>
          <a:p>
            <a:pPr>
              <a:buNone/>
            </a:pPr>
            <a:endParaRPr lang="en-US" dirty="0"/>
          </a:p>
          <a:p>
            <a:pPr lvl="0">
              <a:buNone/>
            </a:pPr>
            <a:r>
              <a:rPr lang="en-US" sz="1800" b="1" dirty="0"/>
              <a:t>Amount Requested: </a:t>
            </a:r>
            <a:r>
              <a:rPr lang="en-US" sz="1800" dirty="0"/>
              <a:t>$75.00</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7</a:t>
            </a:fld>
            <a:endParaRPr lang="en-US"/>
          </a:p>
        </p:txBody>
      </p:sp>
      <p:sp>
        <p:nvSpPr>
          <p:cNvPr id="4" name="Content Placeholder 3"/>
          <p:cNvSpPr>
            <a:spLocks noGrp="1"/>
          </p:cNvSpPr>
          <p:nvPr>
            <p:ph idx="1"/>
          </p:nvPr>
        </p:nvSpPr>
        <p:spPr>
          <a:xfrm>
            <a:off x="1905000" y="1600200"/>
            <a:ext cx="6858000" cy="4724400"/>
          </a:xfrm>
        </p:spPr>
        <p:txBody>
          <a:bodyPr/>
          <a:lstStyle/>
          <a:p>
            <a:pPr lvl="0"/>
            <a:r>
              <a:rPr lang="en-US" sz="1800" dirty="0"/>
              <a:t>Bobcat Build is an opportunity for members of the student branch to give back to the San Marcos community.  </a:t>
            </a:r>
          </a:p>
          <a:p>
            <a:pPr marL="0" lvl="0" indent="0">
              <a:buNone/>
            </a:pPr>
            <a:endParaRPr lang="en-US" sz="1800" dirty="0"/>
          </a:p>
          <a:p>
            <a:pPr lvl="0"/>
            <a:r>
              <a:rPr lang="en-US" sz="1800" dirty="0"/>
              <a:t>Social events have brought about a sense of pride and camaraderie within the organization to not only inspire participation in IEEE but also to encourage growth in the Student Branch.</a:t>
            </a:r>
          </a:p>
          <a:p>
            <a:pPr marL="0" lvl="0" indent="0">
              <a:buNone/>
            </a:pPr>
            <a:endParaRPr lang="en-US" sz="1800" dirty="0"/>
          </a:p>
          <a:p>
            <a:pPr lvl="0"/>
            <a:r>
              <a:rPr lang="en-US" sz="1800" dirty="0"/>
              <a:t>Workshops are held bi-weekly in conjunction with meetings to allow students to gain hands on experience (Digital Clocks, Robotics, etc.) and tutoring in a fun and relaxed environment.</a:t>
            </a:r>
          </a:p>
          <a:p>
            <a:pPr>
              <a:buNone/>
            </a:pPr>
            <a:endParaRPr lang="en-US" sz="1800" dirty="0"/>
          </a:p>
          <a:p>
            <a:pPr lvl="0">
              <a:buNone/>
            </a:pPr>
            <a:endParaRPr lang="en-US" sz="1800" b="1" dirty="0"/>
          </a:p>
          <a:p>
            <a:pPr lvl="0">
              <a:buNone/>
            </a:pPr>
            <a:endParaRPr lang="en-US" sz="1800" b="1" dirty="0"/>
          </a:p>
          <a:p>
            <a:pPr lvl="0">
              <a:buNone/>
            </a:pPr>
            <a:r>
              <a:rPr lang="en-US" sz="1800" b="1" dirty="0"/>
              <a:t>Amount Requested: </a:t>
            </a:r>
            <a:r>
              <a:rPr lang="en-US" sz="1800" dirty="0"/>
              <a:t>$225.00</a:t>
            </a:r>
          </a:p>
        </p:txBody>
      </p:sp>
      <p:sp>
        <p:nvSpPr>
          <p:cNvPr id="5" name="Title 4"/>
          <p:cNvSpPr>
            <a:spLocks noGrp="1"/>
          </p:cNvSpPr>
          <p:nvPr>
            <p:ph type="title"/>
          </p:nvPr>
        </p:nvSpPr>
        <p:spPr/>
        <p:txBody>
          <a:bodyPr/>
          <a:lstStyle/>
          <a:p>
            <a:r>
              <a:rPr lang="en-US" dirty="0"/>
              <a:t>Social Events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8</a:t>
            </a:fld>
            <a:endParaRPr lang="en-US"/>
          </a:p>
        </p:txBody>
      </p:sp>
      <p:sp>
        <p:nvSpPr>
          <p:cNvPr id="4" name="Content Placeholder 3"/>
          <p:cNvSpPr>
            <a:spLocks noGrp="1"/>
          </p:cNvSpPr>
          <p:nvPr>
            <p:ph idx="1"/>
          </p:nvPr>
        </p:nvSpPr>
        <p:spPr/>
        <p:txBody>
          <a:bodyPr/>
          <a:lstStyle/>
          <a:p>
            <a:endParaRPr lang="en-US" sz="1800" dirty="0"/>
          </a:p>
          <a:p>
            <a:r>
              <a:rPr lang="en-US" sz="1800" dirty="0"/>
              <a:t>Flyers around campus stating meeting times and contact information to allow students to reach the officers. </a:t>
            </a:r>
          </a:p>
          <a:p>
            <a:endParaRPr lang="en-US" sz="1800" dirty="0"/>
          </a:p>
          <a:p>
            <a:r>
              <a:rPr lang="en-US" sz="1800" dirty="0"/>
              <a:t>Advertising to promote the student branch and IEEE membership to those that may not know about the organization on campus.</a:t>
            </a:r>
          </a:p>
          <a:p>
            <a:endParaRPr lang="en-US" sz="1800" dirty="0"/>
          </a:p>
          <a:p>
            <a:r>
              <a:rPr lang="en-US" sz="1800" dirty="0"/>
              <a:t>T-Shirts designed by members of IEEE for students to receive by participating in the organization.</a:t>
            </a:r>
          </a:p>
          <a:p>
            <a:endParaRPr lang="en-US" sz="1800" dirty="0"/>
          </a:p>
          <a:p>
            <a:r>
              <a:rPr lang="en-US" sz="1800" dirty="0"/>
              <a:t>IEEE honors program, including stoles to be worn at graduation for members of the student branch who display exceptional participation and commitment. </a:t>
            </a:r>
          </a:p>
          <a:p>
            <a:pPr lvl="0">
              <a:buNone/>
            </a:pPr>
            <a:endParaRPr lang="en-US" sz="1800" b="1" dirty="0"/>
          </a:p>
          <a:p>
            <a:pPr lvl="0">
              <a:buNone/>
            </a:pPr>
            <a:r>
              <a:rPr lang="en-US" sz="1800" b="1" dirty="0"/>
              <a:t>Amount Requested: </a:t>
            </a:r>
            <a:r>
              <a:rPr lang="en-US" sz="1800" dirty="0"/>
              <a:t>$50.00</a:t>
            </a:r>
          </a:p>
          <a:p>
            <a:pPr>
              <a:buNone/>
            </a:pPr>
            <a:endParaRPr lang="en-US" dirty="0"/>
          </a:p>
        </p:txBody>
      </p:sp>
      <p:sp>
        <p:nvSpPr>
          <p:cNvPr id="5" name="Title 4"/>
          <p:cNvSpPr>
            <a:spLocks noGrp="1"/>
          </p:cNvSpPr>
          <p:nvPr>
            <p:ph type="title"/>
          </p:nvPr>
        </p:nvSpPr>
        <p:spPr/>
        <p:txBody>
          <a:bodyPr/>
          <a:lstStyle/>
          <a:p>
            <a:r>
              <a:rPr lang="en-US" dirty="0"/>
              <a:t>Marketing Material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FAA210B-82E4-D740-A1D4-408CB6227599}" type="slidenum">
              <a:rPr lang="en-US" smtClean="0"/>
              <a:pPr/>
              <a:t>9</a:t>
            </a:fld>
            <a:endParaRPr lang="en-US"/>
          </a:p>
        </p:txBody>
      </p:sp>
      <p:sp>
        <p:nvSpPr>
          <p:cNvPr id="4" name="Content Placeholder 3"/>
          <p:cNvSpPr>
            <a:spLocks noGrp="1"/>
          </p:cNvSpPr>
          <p:nvPr>
            <p:ph idx="1"/>
          </p:nvPr>
        </p:nvSpPr>
        <p:spPr/>
        <p:txBody>
          <a:bodyPr/>
          <a:lstStyle/>
          <a:p>
            <a:endParaRPr lang="en-US" sz="1800" dirty="0"/>
          </a:p>
          <a:p>
            <a:r>
              <a:rPr lang="en-US" sz="1800" dirty="0"/>
              <a:t>IEEE PES and IEEE CS are two sister organizations at Texas State.</a:t>
            </a:r>
          </a:p>
          <a:p>
            <a:endParaRPr lang="en-US" sz="1800" dirty="0"/>
          </a:p>
          <a:p>
            <a:r>
              <a:rPr lang="en-US" sz="1800" dirty="0"/>
              <a:t>These funds will be used to assist those student branches financially, and encourage cooperation and collaboration between all three student branches for various events and projects.</a:t>
            </a:r>
          </a:p>
          <a:p>
            <a:endParaRPr lang="en-US" sz="1800" dirty="0"/>
          </a:p>
          <a:p>
            <a:r>
              <a:rPr lang="en-US" sz="1800" dirty="0"/>
              <a:t>This allows for special opportunities to reach out to other fields within Electrical Engineering, specifically Computer Science/Computer Engineering and Power Engineering. </a:t>
            </a:r>
          </a:p>
          <a:p>
            <a:pPr marL="0" indent="0">
              <a:buNone/>
            </a:pPr>
            <a:endParaRPr lang="en-US" sz="1800" b="1" dirty="0"/>
          </a:p>
          <a:p>
            <a:pPr lvl="0">
              <a:buNone/>
            </a:pPr>
            <a:endParaRPr lang="en-US" sz="1800" b="1" dirty="0"/>
          </a:p>
          <a:p>
            <a:pPr lvl="0">
              <a:buNone/>
            </a:pPr>
            <a:r>
              <a:rPr lang="en-US" sz="1800" b="1" dirty="0"/>
              <a:t>Amount Requested: </a:t>
            </a:r>
            <a:r>
              <a:rPr lang="en-US" sz="1800" dirty="0"/>
              <a:t>$75.00</a:t>
            </a:r>
          </a:p>
          <a:p>
            <a:pPr>
              <a:buNone/>
            </a:pPr>
            <a:endParaRPr lang="en-US" dirty="0"/>
          </a:p>
        </p:txBody>
      </p:sp>
      <p:sp>
        <p:nvSpPr>
          <p:cNvPr id="5" name="Title 4"/>
          <p:cNvSpPr>
            <a:spLocks noGrp="1"/>
          </p:cNvSpPr>
          <p:nvPr>
            <p:ph type="title"/>
          </p:nvPr>
        </p:nvSpPr>
        <p:spPr/>
        <p:txBody>
          <a:bodyPr/>
          <a:lstStyle/>
          <a:p>
            <a:r>
              <a:rPr lang="en-US" dirty="0"/>
              <a:t>IEEE PES and CS Student Branch Assistance</a:t>
            </a:r>
          </a:p>
        </p:txBody>
      </p:sp>
    </p:spTree>
    <p:extLst>
      <p:ext uri="{BB962C8B-B14F-4D97-AF65-F5344CB8AC3E}">
        <p14:creationId xmlns:p14="http://schemas.microsoft.com/office/powerpoint/2010/main" val="3321137352"/>
      </p:ext>
    </p:extLst>
  </p:cSld>
  <p:clrMapOvr>
    <a:masterClrMapping/>
  </p:clrMapOvr>
</p:sld>
</file>

<file path=ppt/theme/theme1.xml><?xml version="1.0" encoding="utf-8"?>
<a:theme xmlns:a="http://schemas.openxmlformats.org/drawingml/2006/main" name="Theme3">
  <a:themeElements>
    <a:clrScheme name="">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99CC99"/>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335</TotalTime>
  <Words>578</Words>
  <Application>Microsoft Office PowerPoint</Application>
  <PresentationFormat>On-screen Show (4:3)</PresentationFormat>
  <Paragraphs>140</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Arial</vt:lpstr>
      <vt:lpstr>Calibri</vt:lpstr>
      <vt:lpstr>Times New Roman</vt:lpstr>
      <vt:lpstr>Wingdings</vt:lpstr>
      <vt:lpstr>Theme3</vt:lpstr>
      <vt:lpstr>PowerPoint Presentation</vt:lpstr>
      <vt:lpstr>Branch information</vt:lpstr>
      <vt:lpstr>Previous utilization of CTS funding </vt:lpstr>
      <vt:lpstr>Past Events/Projects</vt:lpstr>
      <vt:lpstr>R5 Conference</vt:lpstr>
      <vt:lpstr>Best Robotics</vt:lpstr>
      <vt:lpstr>Social Events</vt:lpstr>
      <vt:lpstr>Marketing Material</vt:lpstr>
      <vt:lpstr>IEEE PES and CS Student Branch Assistance</vt:lpstr>
      <vt:lpstr>Proposed Use of CTS funding </vt:lpstr>
      <vt:lpstr>Thank you</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Andy Oliva</cp:lastModifiedBy>
  <cp:revision>57</cp:revision>
  <dcterms:created xsi:type="dcterms:W3CDTF">2008-03-03T18:35:18Z</dcterms:created>
  <dcterms:modified xsi:type="dcterms:W3CDTF">2018-08-25T15:05:05Z</dcterms:modified>
</cp:coreProperties>
</file>